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8288000" cy="10287000"/>
  <p:notesSz cx="10287000" cy="18288000"/>
  <p:embeddedFontLst>
    <p:embeddedFont>
      <p:font typeface="Poppins" panose="00000500000000000000" pitchFamily="2" charset="0"/>
      <p:regular r:id="rId7"/>
      <p:bold r:id="rId8"/>
      <p:italic r:id="rId9"/>
      <p:boldItalic r:id="rId10"/>
    </p:embeddedFont>
    <p:embeddedFont>
      <p:font typeface="Poppins Light" panose="00000400000000000000" pitchFamily="2" charset="0"/>
      <p:regular r:id="rId11"/>
      <p:bold r:id="rId12"/>
      <p:italic r:id="rId13"/>
      <p:boldItalic r:id="rId14"/>
    </p:embeddedFont>
    <p:embeddedFont>
      <p:font typeface="Poppins Medium" panose="00000600000000000000" pitchFamily="2" charset="0"/>
      <p:regular r:id="rId15"/>
      <p:bold r:id="rId16"/>
      <p:italic r:id="rId17"/>
      <p:boldItalic r:id="rId18"/>
    </p:embeddedFont>
    <p:embeddedFont>
      <p:font typeface="Poppins SemiBold" panose="000007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7I0Vwak/Q7ttvrG3sjLZ3JWt3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E Harold (ENGIE Solutions)" userId="80af6821-2abc-49d0-82f4-33bfd22e9b5f" providerId="ADAL" clId="{6FC8AB35-82D7-4BB6-9FAE-D090335E2421}"/>
    <pc:docChg chg="modSld">
      <pc:chgData name="DOUE Harold (ENGIE Solutions)" userId="80af6821-2abc-49d0-82f4-33bfd22e9b5f" providerId="ADAL" clId="{6FC8AB35-82D7-4BB6-9FAE-D090335E2421}" dt="2025-07-24T19:44:27.066" v="2" actId="1076"/>
      <pc:docMkLst>
        <pc:docMk/>
      </pc:docMkLst>
      <pc:sldChg chg="modSp mod">
        <pc:chgData name="DOUE Harold (ENGIE Solutions)" userId="80af6821-2abc-49d0-82f4-33bfd22e9b5f" providerId="ADAL" clId="{6FC8AB35-82D7-4BB6-9FAE-D090335E2421}" dt="2025-07-24T19:44:27.066" v="2" actId="1076"/>
        <pc:sldMkLst>
          <pc:docMk/>
          <pc:sldMk cId="0" sldId="257"/>
        </pc:sldMkLst>
        <pc:picChg chg="mod">
          <ac:chgData name="DOUE Harold (ENGIE Solutions)" userId="80af6821-2abc-49d0-82f4-33bfd22e9b5f" providerId="ADAL" clId="{6FC8AB35-82D7-4BB6-9FAE-D090335E2421}" dt="2025-07-24T19:36:28.969" v="0" actId="1076"/>
          <ac:picMkLst>
            <pc:docMk/>
            <pc:sldMk cId="0" sldId="257"/>
            <ac:picMk id="34" creationId="{00000000-0000-0000-0000-000000000000}"/>
          </ac:picMkLst>
        </pc:picChg>
        <pc:picChg chg="mod">
          <ac:chgData name="DOUE Harold (ENGIE Solutions)" userId="80af6821-2abc-49d0-82f4-33bfd22e9b5f" providerId="ADAL" clId="{6FC8AB35-82D7-4BB6-9FAE-D090335E2421}" dt="2025-07-24T19:44:27.066" v="2" actId="1076"/>
          <ac:picMkLst>
            <pc:docMk/>
            <pc:sldMk cId="0" sldId="257"/>
            <ac:picMk id="3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" name="Google Shape;2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hyperlink" Target="http://www.playinvest-hd.co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www.playinvest-hd.com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://www.playinvest-hd.com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2262" y="0"/>
            <a:ext cx="5997533" cy="604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1537" y="1788789"/>
            <a:ext cx="6306145" cy="17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387710"/>
            <a:ext cx="6771623" cy="490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597" y="9155168"/>
            <a:ext cx="16754721" cy="71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6418" y="3397697"/>
            <a:ext cx="16516981" cy="181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5623" y="1168847"/>
            <a:ext cx="16517161" cy="232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992326" y="580967"/>
            <a:ext cx="4297469" cy="4629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/>
          <p:nvPr/>
        </p:nvSpPr>
        <p:spPr>
          <a:xfrm rot="-600">
            <a:off x="14363700" y="9514116"/>
            <a:ext cx="3152825" cy="28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Poppins Light"/>
              <a:buNone/>
            </a:pPr>
            <a:r>
              <a:rPr lang="en-US" sz="1575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01</a:t>
            </a:r>
            <a:endParaRPr sz="15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 rot="-600">
            <a:off x="1305598" y="3858022"/>
            <a:ext cx="14725796" cy="8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Poppins"/>
              <a:buNone/>
            </a:pPr>
            <a:r>
              <a:rPr lang="en-US" sz="225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Chaque jour, PlayInvest vous propose un contenu clair et accessible pour mieux comprendre la bourse, les placements et les stratégies financières.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 rot="-600">
            <a:off x="1306075" y="6592859"/>
            <a:ext cx="8067756" cy="46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oppins SemiBold"/>
              <a:buNone/>
            </a:pPr>
            <a:r>
              <a:rPr lang="en-US" sz="255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BRVM : Investir en Afrique de l'Ouest</a:t>
            </a:r>
            <a:endParaRPr sz="25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 rot="-600">
            <a:off x="1306180" y="7191476"/>
            <a:ext cx="16421240" cy="80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5"/>
              <a:buFont typeface="Poppins"/>
              <a:buNone/>
            </a:pPr>
            <a:r>
              <a:rPr lang="en-US" sz="2175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Découvrez comment profiter de la croissance économique ouest-africaine grâce à la Bourse Régionale des Valeurs Mobilières.</a:t>
            </a:r>
            <a:endParaRPr sz="21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 rot="-600">
            <a:off x="1305942" y="5831336"/>
            <a:ext cx="5334095" cy="54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B4E5C"/>
              </a:buClr>
              <a:buSzPts val="2934"/>
              <a:buFont typeface="Poppins"/>
              <a:buNone/>
            </a:pPr>
            <a:r>
              <a:rPr lang="en-US" sz="2934" b="0" i="0" u="none" strike="noStrike" cap="none">
                <a:solidFill>
                  <a:srgbClr val="0B4E5C"/>
                </a:solidFill>
                <a:latin typeface="Poppins"/>
                <a:ea typeface="Poppins"/>
                <a:cs typeface="Poppins"/>
                <a:sym typeface="Poppins"/>
              </a:rPr>
              <a:t>À la une aujourd’hui :</a:t>
            </a:r>
            <a:endParaRPr sz="293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" descr="preencoded.png"/>
          <p:cNvPicPr preferRelativeResize="0"/>
          <p:nvPr/>
        </p:nvPicPr>
        <p:blipFill rotWithShape="1">
          <a:blip r:embed="rId6">
            <a:alphaModFix/>
          </a:blip>
          <a:srcRect r="90113" b="-12404"/>
          <a:stretch/>
        </p:blipFill>
        <p:spPr>
          <a:xfrm>
            <a:off x="15594422" y="2182466"/>
            <a:ext cx="1093275" cy="52720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/>
          <p:nvPr/>
        </p:nvSpPr>
        <p:spPr>
          <a:xfrm rot="-600">
            <a:off x="1305551" y="8494703"/>
            <a:ext cx="12915953" cy="30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lang="en-US" sz="165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Lire l’article complet et bien d’autres - 5 min :</a:t>
            </a:r>
            <a:r>
              <a:rPr lang="en-US" sz="165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www.playinvest-hd.com</a:t>
            </a:r>
            <a:endParaRPr sz="2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2264" y="0"/>
            <a:ext cx="5997532" cy="604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387710"/>
            <a:ext cx="6771624" cy="490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598" y="9155168"/>
            <a:ext cx="16754720" cy="71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968" y="3308382"/>
            <a:ext cx="410057" cy="138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7885" y="911682"/>
            <a:ext cx="16507484" cy="189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0997" y="4997956"/>
            <a:ext cx="16289010" cy="36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1542" y="7841889"/>
            <a:ext cx="381133" cy="38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60146" y="6273208"/>
            <a:ext cx="410057" cy="138126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"/>
          <p:cNvSpPr/>
          <p:nvPr/>
        </p:nvSpPr>
        <p:spPr>
          <a:xfrm rot="-600">
            <a:off x="14363700" y="9514116"/>
            <a:ext cx="3152825" cy="28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Poppins Light"/>
              <a:buNone/>
            </a:pPr>
            <a:r>
              <a:rPr lang="en-US" sz="157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02</a:t>
            </a:r>
            <a:endParaRPr sz="15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600">
            <a:off x="1295933" y="3048227"/>
            <a:ext cx="15716504" cy="146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Poppins"/>
              <a:buNone/>
            </a:pP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Croissance annuelle moyenne de </a:t>
            </a:r>
            <a:r>
              <a:rPr lang="en-US" sz="1875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+9,5%</a:t>
            </a: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sur </a:t>
            </a:r>
            <a:r>
              <a:rPr lang="en-US" sz="1875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5 ans</a:t>
            </a:r>
            <a:br>
              <a:rPr lang="en-US" sz="1875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Rendement moyen des dividendes de </a:t>
            </a:r>
            <a:r>
              <a:rPr lang="en-US" sz="1875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5,2%</a:t>
            </a:r>
            <a:br>
              <a:rPr lang="en-US" sz="1875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Secteurs les plus dynamiques : banque </a:t>
            </a:r>
            <a:r>
              <a:rPr lang="en-US" sz="1875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(+14,2%)</a:t>
            </a: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agroalimentaire </a:t>
            </a:r>
            <a:r>
              <a:rPr lang="en-US" sz="1875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(+12,5%)</a:t>
            </a: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et télécoms </a:t>
            </a:r>
            <a:r>
              <a:rPr lang="en-US" sz="1875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(+10,7%)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600">
            <a:off x="847885" y="914563"/>
            <a:ext cx="16525983" cy="62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Poppins SemiBold"/>
              <a:buNone/>
            </a:pPr>
            <a:r>
              <a:rPr lang="en-US" sz="33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Résumé de l'article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600">
            <a:off x="848034" y="1771813"/>
            <a:ext cx="16526055" cy="103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Poppins"/>
              <a:buNone/>
            </a:pP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BRVM (Bourse Régionale des Valeurs Mobilières) est la place boursière commune à 8 pays d'Afrique de l'Ouest (Bénin, Burkina Faso, </a:t>
            </a:r>
            <a:endParaRPr/>
          </a:p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Poppins"/>
              <a:buNone/>
            </a:pP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Côte d'Ivoire, Guinée-Bissau, Mali, Niger, Sénégal, Togo). Elle offre un accès intégré à plus de 80 entreprises régionales, </a:t>
            </a:r>
            <a:b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avec des performances notables :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 rot="-600">
            <a:off x="1925427" y="7887306"/>
            <a:ext cx="12915953" cy="30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Poppins Medium"/>
              <a:buNone/>
            </a:pPr>
            <a:r>
              <a:rPr lang="en-US" sz="165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Lire l’article complet et bien d’autres - 5 min :</a:t>
            </a:r>
            <a:r>
              <a:rPr lang="en-US" sz="16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www.playinvest-hd.com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endParaRPr sz="165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4" name="Google Shape;44;p2"/>
          <p:cNvSpPr/>
          <p:nvPr/>
        </p:nvSpPr>
        <p:spPr>
          <a:xfrm rot="-600">
            <a:off x="1829865" y="6096313"/>
            <a:ext cx="14687804" cy="145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Poppins"/>
              <a:buNone/>
            </a:pP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 étapes pour investir (via intermédiaires agréés), </a:t>
            </a:r>
            <a:b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 risques spécifiques (volatilité, liquidité) </a:t>
            </a:r>
            <a:b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 stratégies de diversification sectorielle et géographique pour profiter de la croissance régionale (+5,8%/an).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 rot="-600">
            <a:off x="1420160" y="5353361"/>
            <a:ext cx="15097210" cy="48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Poppins SemiBold"/>
              <a:buNone/>
            </a:pPr>
            <a:r>
              <a:rPr lang="en-US" sz="2625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Découvrez dans cet article</a:t>
            </a:r>
            <a:endParaRPr sz="26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2259" y="0"/>
            <a:ext cx="5997536" cy="604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387710"/>
            <a:ext cx="6771624" cy="490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595" y="9155168"/>
            <a:ext cx="16754722" cy="71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883" y="911682"/>
            <a:ext cx="16507042" cy="6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1928" y="2016718"/>
            <a:ext cx="15956716" cy="671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6106" y="2609876"/>
            <a:ext cx="7420357" cy="10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3153" y="4733940"/>
            <a:ext cx="7420357" cy="10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01620" y="6838323"/>
            <a:ext cx="9239632" cy="109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81608" y="2469371"/>
            <a:ext cx="1391135" cy="139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1369" y="4283656"/>
            <a:ext cx="15982955" cy="1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34582" y="6350590"/>
            <a:ext cx="15982955" cy="1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81980" y="4602976"/>
            <a:ext cx="1372079" cy="137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782338" y="6669874"/>
            <a:ext cx="1448307" cy="144830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/>
          <p:nvPr/>
        </p:nvSpPr>
        <p:spPr>
          <a:xfrm rot="-600">
            <a:off x="14363700" y="9514116"/>
            <a:ext cx="3152825" cy="28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Poppins Light"/>
              <a:buNone/>
            </a:pPr>
            <a:r>
              <a:rPr lang="en-US" sz="157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03</a:t>
            </a:r>
            <a:endParaRPr sz="15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 rot="-600">
            <a:off x="847883" y="914563"/>
            <a:ext cx="16897458" cy="62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Poppins SemiBold"/>
              <a:buNone/>
            </a:pPr>
            <a:r>
              <a:rPr lang="en-US" sz="33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L'ESSENTIEL EN 3 BULLETS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 rot="-600">
            <a:off x="3296106" y="2611171"/>
            <a:ext cx="7620075" cy="4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Poppins"/>
              <a:buNone/>
            </a:pPr>
            <a: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SOLIDE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 rot="-600">
            <a:off x="3296180" y="3039796"/>
            <a:ext cx="7439141" cy="66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875"/>
              <a:buFont typeface="Arial"/>
              <a:buChar char="•"/>
            </a:pPr>
            <a:r>
              <a:rPr lang="en-US" sz="1875">
                <a:solidFill>
                  <a:srgbClr val="626262"/>
                </a:solidFill>
                <a:latin typeface="Poppins"/>
                <a:ea typeface="Poppins"/>
                <a:cs typeface="Poppins"/>
                <a:sym typeface="Poppins"/>
              </a:rPr>
              <a:t>Croissance historique : +9,5%/an (5 ans)</a:t>
            </a:r>
            <a:br>
              <a:rPr lang="en-US" sz="1875">
                <a:solidFill>
                  <a:srgbClr val="62626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75">
                <a:solidFill>
                  <a:srgbClr val="626262"/>
                </a:solidFill>
                <a:latin typeface="Poppins"/>
                <a:ea typeface="Poppins"/>
                <a:cs typeface="Poppins"/>
                <a:sym typeface="Poppins"/>
              </a:rPr>
              <a:t>Dividendes moyens : 5,2% (BRVM Composite)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 rot="-600">
            <a:off x="3363153" y="4735236"/>
            <a:ext cx="7448625" cy="4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Poppins"/>
              <a:buNone/>
            </a:pPr>
            <a: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ACCÈS RÉGIONAL INTÉGRÉ</a:t>
            </a:r>
            <a:b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 rot="-600">
            <a:off x="3363227" y="5163861"/>
            <a:ext cx="7439141" cy="66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875"/>
              <a:buFont typeface="Arial"/>
              <a:buChar char="•"/>
            </a:pPr>
            <a:r>
              <a:rPr lang="en-US" sz="1875">
                <a:solidFill>
                  <a:srgbClr val="626262"/>
                </a:solidFill>
                <a:latin typeface="Poppins"/>
                <a:ea typeface="Poppins"/>
                <a:cs typeface="Poppins"/>
                <a:sym typeface="Poppins"/>
              </a:rPr>
              <a:t>1 plateforme pour 8 pays (UEMOA)</a:t>
            </a:r>
            <a:br>
              <a:rPr lang="en-US" sz="1875">
                <a:solidFill>
                  <a:srgbClr val="62626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75">
                <a:solidFill>
                  <a:srgbClr val="626262"/>
                </a:solidFill>
                <a:latin typeface="Poppins"/>
                <a:ea typeface="Poppins"/>
                <a:cs typeface="Poppins"/>
                <a:sym typeface="Poppins"/>
              </a:rPr>
              <a:t>80+ entreprises cotées (dont Sonatel, SGBCI, SIFCA)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 rot="-600">
            <a:off x="3401620" y="6839936"/>
            <a:ext cx="9267900" cy="43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Poppins"/>
              <a:buNone/>
            </a:pPr>
            <a: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OPPORTUNITÉS &amp; PRUDENCE</a:t>
            </a:r>
            <a:b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25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 rot="-600">
            <a:off x="3401695" y="7268561"/>
            <a:ext cx="9258416" cy="66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875"/>
              <a:buFont typeface="Arial"/>
              <a:buChar char="•"/>
            </a:pPr>
            <a:r>
              <a:rPr lang="en-US" sz="1875">
                <a:solidFill>
                  <a:srgbClr val="626262"/>
                </a:solidFill>
                <a:latin typeface="Poppins"/>
                <a:ea typeface="Poppins"/>
                <a:cs typeface="Poppins"/>
                <a:sym typeface="Poppins"/>
              </a:rPr>
              <a:t>Secteurs porteurs : Banque (+14,2%), Agroalimentaire (+12,5%)</a:t>
            </a:r>
            <a:br>
              <a:rPr lang="en-US" sz="1875">
                <a:solidFill>
                  <a:srgbClr val="62626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75">
                <a:solidFill>
                  <a:srgbClr val="626262"/>
                </a:solidFill>
                <a:latin typeface="Poppins"/>
                <a:ea typeface="Poppins"/>
                <a:cs typeface="Poppins"/>
                <a:sym typeface="Poppins"/>
              </a:rPr>
              <a:t>Recommandations : Diversification et focus sur valeurs liquides (BRVM 10)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2259" y="0"/>
            <a:ext cx="5997536" cy="604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387710"/>
            <a:ext cx="6771619" cy="490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595" y="9155168"/>
            <a:ext cx="16754722" cy="71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1537" y="1788789"/>
            <a:ext cx="6306145" cy="17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6420" y="3397697"/>
            <a:ext cx="16517704" cy="388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5560" y="1168847"/>
            <a:ext cx="16517289" cy="269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7178" y="7760147"/>
            <a:ext cx="16516666" cy="91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 descr="preencoded.png"/>
          <p:cNvPicPr preferRelativeResize="0"/>
          <p:nvPr/>
        </p:nvPicPr>
        <p:blipFill rotWithShape="1">
          <a:blip r:embed="rId10">
            <a:alphaModFix/>
          </a:blip>
          <a:srcRect b="34807"/>
          <a:stretch/>
        </p:blipFill>
        <p:spPr>
          <a:xfrm>
            <a:off x="1296339" y="5374924"/>
            <a:ext cx="410059" cy="90049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 rot="-600">
            <a:off x="14363700" y="9514116"/>
            <a:ext cx="3152825" cy="28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Poppins Light"/>
              <a:buNone/>
            </a:pPr>
            <a:r>
              <a:rPr lang="en-US" sz="157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04</a:t>
            </a:r>
            <a:endParaRPr sz="15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 rot="-600">
            <a:off x="1305664" y="4248547"/>
            <a:ext cx="14725806" cy="897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5"/>
              <a:buFont typeface="Poppins"/>
              <a:buNone/>
            </a:pPr>
            <a:r>
              <a:rPr lang="en-US" sz="26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Rejoignez-nous sur www.PlayInvest.site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75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Formez-vous. Simulez. Progressez. Sans engagement</a:t>
            </a:r>
            <a:endParaRPr sz="26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 rot="-600">
            <a:off x="6392675" y="8040126"/>
            <a:ext cx="6048428" cy="305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"/>
              <a:buNone/>
            </a:pPr>
            <a:r>
              <a:rPr lang="en-US" sz="16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 contenu ne constitue pas un conseil en investissement.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 rot="-600">
            <a:off x="1753535" y="5343757"/>
            <a:ext cx="14725823" cy="146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Poppins"/>
              <a:buNone/>
            </a:pP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Imaginez-vous ce que </a:t>
            </a:r>
            <a:r>
              <a:rPr lang="en-US" sz="1875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50€</a:t>
            </a: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ou </a:t>
            </a:r>
            <a:r>
              <a:rPr lang="en-US" sz="1875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30000 F CFA</a:t>
            </a: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investis chaque mois peuvent générer dans 20 ans ?</a:t>
            </a:r>
            <a:b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 si vous appreniez à investir par vous-même, gratuitement et en toute sécurité ?</a:t>
            </a:r>
            <a:b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Investir comporte des risques : il est essentiel de se former avant d’agir.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 rot="-600">
            <a:off x="887206" y="8824370"/>
            <a:ext cx="12915953" cy="30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Poppins Medium"/>
              <a:buNone/>
            </a:pPr>
            <a:r>
              <a:rPr lang="en-US" sz="165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Lire l’article complet et bien d’autres - 5 min :</a:t>
            </a:r>
            <a:r>
              <a:rPr lang="en-US" sz="16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www.playinvest-hd.com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endParaRPr sz="165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90" name="Google Shape;90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031550" y="7653362"/>
            <a:ext cx="1327601" cy="13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0a9b9e15-83d2-4075-9282-a04e05c6580a}" enabled="1" method="Standard" siteId="{24139d14-c62c-4c47-8bdd-ce71ea1d50c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Personnalisé</PresentationFormat>
  <Paragraphs>31</Paragraphs>
  <Slides>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1" baseType="lpstr">
      <vt:lpstr>Poppins Light</vt:lpstr>
      <vt:lpstr>Arial</vt:lpstr>
      <vt:lpstr>Calibri</vt:lpstr>
      <vt:lpstr>Poppins Medium</vt:lpstr>
      <vt:lpstr>Poppins</vt:lpstr>
      <vt:lpstr>Poppins SemiBold</vt:lpstr>
      <vt:lpstr>Office Theme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DOUE Harold (ENGIE Solutions)</cp:lastModifiedBy>
  <cp:revision>1</cp:revision>
  <dcterms:created xsi:type="dcterms:W3CDTF">2025-07-19T06:57:28Z</dcterms:created>
  <dcterms:modified xsi:type="dcterms:W3CDTF">2025-07-24T19:44:37Z</dcterms:modified>
</cp:coreProperties>
</file>